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9"/>
  </p:notesMasterIdLst>
  <p:sldIdLst>
    <p:sldId id="256" r:id="rId2"/>
    <p:sldId id="328" r:id="rId3"/>
    <p:sldId id="336" r:id="rId4"/>
    <p:sldId id="323" r:id="rId5"/>
    <p:sldId id="324" r:id="rId6"/>
    <p:sldId id="337" r:id="rId7"/>
    <p:sldId id="339" r:id="rId8"/>
    <p:sldId id="338" r:id="rId9"/>
    <p:sldId id="340" r:id="rId10"/>
    <p:sldId id="341" r:id="rId11"/>
    <p:sldId id="342" r:id="rId12"/>
    <p:sldId id="343" r:id="rId13"/>
    <p:sldId id="344" r:id="rId14"/>
    <p:sldId id="345" r:id="rId15"/>
    <p:sldId id="346" r:id="rId16"/>
    <p:sldId id="347" r:id="rId17"/>
    <p:sldId id="33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736848C2-64E4-4461-AE3A-D2FBE646166E}">
          <p14:sldIdLst>
            <p14:sldId id="256"/>
            <p14:sldId id="328"/>
            <p14:sldId id="336"/>
            <p14:sldId id="323"/>
            <p14:sldId id="324"/>
            <p14:sldId id="337"/>
            <p14:sldId id="339"/>
            <p14:sldId id="338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an Urcuqui" initials="CU" lastIdx="1" clrIdx="0">
    <p:extLst>
      <p:ext uri="{19B8F6BF-5375-455C-9EA6-DF929625EA0E}">
        <p15:presenceInfo xmlns:p15="http://schemas.microsoft.com/office/powerpoint/2012/main" userId="4cb82a53f40ede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320" autoAdjust="0"/>
  </p:normalViewPr>
  <p:slideViewPr>
    <p:cSldViewPr snapToGrid="0">
      <p:cViewPr varScale="1">
        <p:scale>
          <a:sx n="109" d="100"/>
          <a:sy n="109" d="100"/>
        </p:scale>
        <p:origin x="6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E8E9B9-1E63-4F39-B8D0-582BC410424E}" type="datetimeFigureOut">
              <a:rPr lang="es-CO" smtClean="0"/>
              <a:t>24/08/2018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DA31E-7A43-4ADF-BF9A-2CFBB33A44A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32337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DA31E-7A43-4ADF-BF9A-2CFBB33A44A3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20958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DA31E-7A43-4ADF-BF9A-2CFBB33A44A3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58350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B5EC-4FB1-41B7-8670-53AEB2EB1F31}" type="datetime1">
              <a:rPr lang="es-CO" smtClean="0"/>
              <a:t>24/08/2018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C5E5B3A9-79B5-4540-A326-FCC6F92DD9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94840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4560F-08EB-4591-90FD-AD5C1DC1F912}" type="datetime1">
              <a:rPr lang="es-CO" smtClean="0"/>
              <a:t>24/08/2018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1871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3FAB3-FA39-4B21-835A-5E3984399770}" type="datetime1">
              <a:rPr lang="es-CO" smtClean="0"/>
              <a:t>24/08/2018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04537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C47A-37D4-4CD3-863B-E2426EE6CC8B}" type="datetime1">
              <a:rPr lang="es-CO" smtClean="0"/>
              <a:t>24/08/2018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2462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52D3C397-871A-486A-9EDA-A50E2540B44C}" type="datetime1">
              <a:rPr lang="es-CO" smtClean="0"/>
              <a:t>24/08/2018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s-CO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C5E5B3A9-79B5-4540-A326-FCC6F92DD9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03375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208A2-D046-4CB3-B907-9AFEC6B4C15E}" type="datetime1">
              <a:rPr lang="es-CO" smtClean="0"/>
              <a:t>24/08/2018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9448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543B1-7E09-44FA-9D8B-F7555B771CB0}" type="datetime1">
              <a:rPr lang="es-CO" smtClean="0"/>
              <a:t>24/08/2018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00731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ECEC-DB93-4B02-ABB3-32DAF92FC469}" type="datetime1">
              <a:rPr lang="es-CO" smtClean="0"/>
              <a:t>24/08/2018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8994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B42F-D29F-4CA9-87B0-922206F8D5F8}" type="datetime1">
              <a:rPr lang="es-CO" smtClean="0"/>
              <a:t>24/08/2018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47643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B69C3-9891-4BE4-9764-7F83AEDC17A0}" type="datetime1">
              <a:rPr lang="es-CO" smtClean="0"/>
              <a:t>24/08/2018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77721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B9C8D-6C34-4E0F-8C0D-07BF18418F64}" type="datetime1">
              <a:rPr lang="es-CO" smtClean="0"/>
              <a:t>24/08/2018</a:t>
            </a:fld>
            <a:endParaRPr lang="es-CO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59741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BBFFA07A-99AB-4C84-99F6-2A5A5CBA9238}" type="datetime1">
              <a:rPr lang="es-CO" smtClean="0"/>
              <a:t>24/08/2018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s-CO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C5E5B3A9-79B5-4540-A326-FCC6F92DD9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88586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es.wikipedia.org/wiki/Anexo:N%C3%BAmeros_de_puertos_de_re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CO" dirty="0">
                <a:solidFill>
                  <a:schemeClr val="tx1"/>
                </a:solidFill>
              </a:rPr>
              <a:t>Redes de computadores y laboratorio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793574" y="3866626"/>
            <a:ext cx="6245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Christian Camilo Urcuqui </a:t>
            </a:r>
            <a:r>
              <a:rPr lang="en-US" sz="2200" b="1" dirty="0" err="1"/>
              <a:t>López</a:t>
            </a:r>
            <a:r>
              <a:rPr lang="en-US" sz="2200" b="1" dirty="0"/>
              <a:t>, MSc</a:t>
            </a:r>
          </a:p>
          <a:p>
            <a:r>
              <a:rPr lang="en-US" sz="2200" b="1" dirty="0"/>
              <a:t>	</a:t>
            </a:r>
            <a:endParaRPr lang="es-CO" sz="2200" b="1" dirty="0"/>
          </a:p>
        </p:txBody>
      </p:sp>
      <p:pic>
        <p:nvPicPr>
          <p:cNvPr id="10" name="Picture 2" descr="Resultado de imagen para icesi a otro niv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2200"/>
            <a:ext cx="24366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networks">
            <a:extLst>
              <a:ext uri="{FF2B5EF4-FFF2-40B4-BE49-F238E27FC236}">
                <a16:creationId xmlns:a16="http://schemas.microsoft.com/office/drawing/2014/main" id="{0438E3E5-6231-4A45-8D25-F211F0DDD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8088" y="5190067"/>
            <a:ext cx="2223911" cy="166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326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764BC-EA3B-432A-ACF1-2A1EA8DC6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Socket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25BE1-29B6-4CDC-9BA4-D911BD7BF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O" dirty="0"/>
              <a:t>Una aplicación crea un socket al especificar tres elementos:</a:t>
            </a:r>
          </a:p>
          <a:p>
            <a:r>
              <a:rPr lang="es-CO" dirty="0"/>
              <a:t>Dirección IP del equipo.</a:t>
            </a:r>
          </a:p>
          <a:p>
            <a:r>
              <a:rPr lang="es-CO" dirty="0"/>
              <a:t>El puerto que la aplicación esté utilizando.</a:t>
            </a:r>
          </a:p>
          <a:p>
            <a:r>
              <a:rPr lang="es-CO" dirty="0"/>
              <a:t>El tipo de servicio (UDP o TCP) utilizado por la aplicación.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F514F-1DC2-40C6-9D32-9BD9ADFFC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10</a:t>
            </a:fld>
            <a:endParaRPr lang="es-C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4A376-FDD8-4C1F-933B-F36F0DB5E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66" y="4146804"/>
            <a:ext cx="5613034" cy="2118704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331F582-7247-4FA5-BD45-EDD4FF5FF7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4278215"/>
              </p:ext>
            </p:extLst>
          </p:nvPr>
        </p:nvGraphicFramePr>
        <p:xfrm>
          <a:off x="6483783" y="4146804"/>
          <a:ext cx="4409613" cy="2301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Imagen de mapa de bits" r:id="rId5" imgW="39690720" imgH="20716920" progId="Paint.Picture">
                  <p:embed/>
                </p:oleObj>
              </mc:Choice>
              <mc:Fallback>
                <p:oleObj name="Imagen de mapa de bits" r:id="rId5" imgW="39690720" imgH="207169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83783" y="4146804"/>
                        <a:ext cx="4409613" cy="23012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2" descr="Resultado de imagen para icesi a otro nivel">
            <a:extLst>
              <a:ext uri="{FF2B5EF4-FFF2-40B4-BE49-F238E27FC236}">
                <a16:creationId xmlns:a16="http://schemas.microsoft.com/office/drawing/2014/main" id="{083A9EF2-9D3B-4543-A8F0-B4DD77BF5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2200"/>
            <a:ext cx="24366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542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Servidor/cliente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s-CO" dirty="0" smtClean="0"/>
              <a:t>Un </a:t>
            </a:r>
            <a:r>
              <a:rPr lang="es-CO" dirty="0"/>
              <a:t>componente servidor que debe:</a:t>
            </a:r>
          </a:p>
          <a:p>
            <a:pPr lvl="1"/>
            <a:r>
              <a:rPr lang="es-CO" dirty="0"/>
              <a:t>Establecer un </a:t>
            </a:r>
            <a:r>
              <a:rPr lang="es-CO" dirty="0" err="1"/>
              <a:t>ServerSocket</a:t>
            </a:r>
            <a:r>
              <a:rPr lang="es-CO" dirty="0"/>
              <a:t> asociado al puerto por el cual va a atender.</a:t>
            </a:r>
          </a:p>
          <a:p>
            <a:pPr lvl="1"/>
            <a:r>
              <a:rPr lang="es-CO" dirty="0"/>
              <a:t>Utilizar el método </a:t>
            </a:r>
            <a:r>
              <a:rPr lang="es-CO" dirty="0" err="1"/>
              <a:t>accept</a:t>
            </a:r>
            <a:r>
              <a:rPr lang="es-CO" dirty="0"/>
              <a:t>() para “escuchar” las solicitudes del cliente y con él crear un Socket asociado a la solicitud.</a:t>
            </a:r>
          </a:p>
          <a:p>
            <a:pPr lvl="1"/>
            <a:r>
              <a:rPr lang="es-CO" dirty="0"/>
              <a:t>Crear los flujos de entrada y salida que actuarán como canal de comunicaciones del lado del servidor.</a:t>
            </a:r>
          </a:p>
          <a:p>
            <a:pPr lvl="1"/>
            <a:r>
              <a:rPr lang="es-CO" dirty="0"/>
              <a:t>Realizar el proceso solicitado por el cliente</a:t>
            </a:r>
          </a:p>
          <a:p>
            <a:pPr lvl="1"/>
            <a:r>
              <a:rPr lang="es-CO" dirty="0"/>
              <a:t>Enviar los resultados al cliente</a:t>
            </a:r>
          </a:p>
          <a:p>
            <a:pPr lvl="0"/>
            <a:r>
              <a:rPr lang="es-CO" dirty="0"/>
              <a:t>Un componente servidor debe:</a:t>
            </a:r>
          </a:p>
          <a:p>
            <a:pPr lvl="1"/>
            <a:r>
              <a:rPr lang="es-CO" dirty="0"/>
              <a:t>Crear un Socket asociado al servidor y al puerto donde se encuentra el servicio requerido.</a:t>
            </a:r>
          </a:p>
          <a:p>
            <a:pPr lvl="1"/>
            <a:r>
              <a:rPr lang="es-CO" dirty="0"/>
              <a:t>Crear los flujos de entrada y salida que actuarán como canal de comunicaciones del lado del cliente.</a:t>
            </a:r>
          </a:p>
          <a:p>
            <a:pPr lvl="1"/>
            <a:r>
              <a:rPr lang="es-CO" dirty="0"/>
              <a:t>Enviar al servidor los datos que necesite para procesar su solicitud (sí necesita).</a:t>
            </a:r>
          </a:p>
          <a:p>
            <a:pPr lvl="1"/>
            <a:r>
              <a:rPr lang="es-CO" dirty="0"/>
              <a:t>Recibir la respuesta del servidor.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11</a:t>
            </a:fld>
            <a:endParaRPr lang="es-CO"/>
          </a:p>
        </p:txBody>
      </p:sp>
      <p:pic>
        <p:nvPicPr>
          <p:cNvPr id="5" name="Picture 2" descr="Resultado de imagen para icesi a otro nivel">
            <a:extLst>
              <a:ext uri="{FF2B5EF4-FFF2-40B4-BE49-F238E27FC236}">
                <a16:creationId xmlns:a16="http://schemas.microsoft.com/office/drawing/2014/main" id="{327DA5CE-23DD-4C53-8C34-8484E8B0B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2200"/>
            <a:ext cx="24366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0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12</a:t>
            </a:fld>
            <a:endParaRPr lang="es-CO"/>
          </a:p>
        </p:txBody>
      </p:sp>
      <p:pic>
        <p:nvPicPr>
          <p:cNvPr id="3074" name="Picture 2" descr="IMG_20180824_09530697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729" y="1067371"/>
            <a:ext cx="5608637" cy="538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Resultado de imagen para icesi a otro nivel">
            <a:extLst>
              <a:ext uri="{FF2B5EF4-FFF2-40B4-BE49-F238E27FC236}">
                <a16:creationId xmlns:a16="http://schemas.microsoft.com/office/drawing/2014/main" id="{327DA5CE-23DD-4C53-8C34-8484E8B0B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2200"/>
            <a:ext cx="24366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53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Capa física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smtClean="0"/>
              <a:t>Medios de transmisión guiados</a:t>
            </a:r>
          </a:p>
          <a:p>
            <a:pPr lvl="1"/>
            <a:r>
              <a:rPr lang="es-CO" dirty="0" smtClean="0"/>
              <a:t>Cable de cobre y fibra óptica </a:t>
            </a:r>
          </a:p>
          <a:p>
            <a:r>
              <a:rPr lang="es-CO" dirty="0" smtClean="0"/>
              <a:t>Medios de transmisión no guiados</a:t>
            </a:r>
            <a:endParaRPr lang="es-CO" dirty="0"/>
          </a:p>
          <a:p>
            <a:pPr lvl="1"/>
            <a:r>
              <a:rPr lang="es-CO" dirty="0" smtClean="0"/>
              <a:t>Transmisión inalámbrica </a:t>
            </a:r>
            <a:r>
              <a:rPr lang="es-MX" dirty="0" smtClean="0"/>
              <a:t>terrestre</a:t>
            </a:r>
            <a:r>
              <a:rPr lang="es-MX" dirty="0"/>
              <a:t>, los satélites y los láseres a través del aire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13</a:t>
            </a:fld>
            <a:endParaRPr lang="es-CO"/>
          </a:p>
        </p:txBody>
      </p:sp>
      <p:pic>
        <p:nvPicPr>
          <p:cNvPr id="5" name="Picture 2" descr="Resultado de imagen para icesi a otro nivel">
            <a:extLst>
              <a:ext uri="{FF2B5EF4-FFF2-40B4-BE49-F238E27FC236}">
                <a16:creationId xmlns:a16="http://schemas.microsoft.com/office/drawing/2014/main" id="{327DA5CE-23DD-4C53-8C34-8484E8B0B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2200"/>
            <a:ext cx="24366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584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Medios magnéticos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14</a:t>
            </a:fld>
            <a:endParaRPr lang="es-CO"/>
          </a:p>
        </p:txBody>
      </p:sp>
      <p:pic>
        <p:nvPicPr>
          <p:cNvPr id="3074" name="Picture 2" descr="Resultado de imagen para Nunca subestime el ancho de banda de una camioneta repleta de cintas que viaje a toda velocidad por carrete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094" y="2241804"/>
            <a:ext cx="80962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esultado de imagen para icesi a otro nivel">
            <a:extLst>
              <a:ext uri="{FF2B5EF4-FFF2-40B4-BE49-F238E27FC236}">
                <a16:creationId xmlns:a16="http://schemas.microsoft.com/office/drawing/2014/main" id="{327DA5CE-23DD-4C53-8C34-8484E8B0B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2200"/>
            <a:ext cx="24366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149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Tipos de enlaces – medio alambrado 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Los enlaces que se pueden utilizar en ambas direcciones al mismo tiempo, como un camino de </a:t>
            </a:r>
            <a:r>
              <a:rPr lang="es-CO" dirty="0" smtClean="0"/>
              <a:t>dos </a:t>
            </a:r>
            <a:r>
              <a:rPr lang="es-CO" dirty="0"/>
              <a:t>carriles, se llaman enlaces </a:t>
            </a:r>
            <a:r>
              <a:rPr lang="es-CO" b="1" dirty="0"/>
              <a:t>full-dúplex</a:t>
            </a:r>
            <a:r>
              <a:rPr lang="es-CO" dirty="0" smtClean="0"/>
              <a:t>.</a:t>
            </a:r>
          </a:p>
          <a:p>
            <a:r>
              <a:rPr lang="es-CO" dirty="0"/>
              <a:t>L</a:t>
            </a:r>
            <a:r>
              <a:rPr lang="es-CO" dirty="0" smtClean="0"/>
              <a:t>os </a:t>
            </a:r>
            <a:r>
              <a:rPr lang="es-CO" dirty="0"/>
              <a:t>enlaces que se pueden utilizar en cualquier dirección, pero sólo uno a la vez, como una vía de ferrocarril de un solo sentido, se llaman enlaces </a:t>
            </a:r>
            <a:r>
              <a:rPr lang="es-CO" b="1" dirty="0" err="1" smtClean="0"/>
              <a:t>half</a:t>
            </a:r>
            <a:r>
              <a:rPr lang="es-CO" b="1" dirty="0" smtClean="0"/>
              <a:t>-dúplex.</a:t>
            </a:r>
          </a:p>
          <a:p>
            <a:r>
              <a:rPr lang="es-CO" dirty="0"/>
              <a:t>Hay una tercera categoría que consiste en enlaces que permiten tráfico sólo en una dirección, como una calle de un solo sentido. A éstos se les conoce como enlaces </a:t>
            </a:r>
            <a:r>
              <a:rPr lang="es-CO" b="1" dirty="0"/>
              <a:t>simplex</a:t>
            </a:r>
            <a:r>
              <a:rPr lang="es-CO" dirty="0"/>
              <a:t>.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15</a:t>
            </a:fld>
            <a:endParaRPr lang="es-CO"/>
          </a:p>
        </p:txBody>
      </p:sp>
      <p:pic>
        <p:nvPicPr>
          <p:cNvPr id="4098" name="Picture 2" descr="Resultado de imagen para ut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560" y="4150652"/>
            <a:ext cx="2482232" cy="248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7180725" y="4651130"/>
            <a:ext cx="41240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Los cables hasta la categoría 6 -  </a:t>
            </a:r>
          </a:p>
          <a:p>
            <a:r>
              <a:rPr lang="es-CO" dirty="0" smtClean="0"/>
              <a:t>UTP( </a:t>
            </a:r>
            <a:r>
              <a:rPr lang="es-CO" b="1" dirty="0" smtClean="0"/>
              <a:t>Par </a:t>
            </a:r>
            <a:r>
              <a:rPr lang="es-CO" b="1" dirty="0"/>
              <a:t>Trenzado sin Blindaje</a:t>
            </a:r>
            <a:r>
              <a:rPr lang="es-CO" dirty="0"/>
              <a:t>, del</a:t>
            </a:r>
          </a:p>
          <a:p>
            <a:r>
              <a:rPr lang="es-CO" dirty="0"/>
              <a:t>inglés </a:t>
            </a:r>
            <a:r>
              <a:rPr lang="es-CO" i="1" dirty="0" err="1"/>
              <a:t>Unshielded</a:t>
            </a:r>
            <a:r>
              <a:rPr lang="es-CO" i="1" dirty="0"/>
              <a:t> </a:t>
            </a:r>
            <a:r>
              <a:rPr lang="es-CO" i="1" dirty="0" err="1"/>
              <a:t>Twisted</a:t>
            </a:r>
            <a:r>
              <a:rPr lang="es-CO" i="1" dirty="0"/>
              <a:t> </a:t>
            </a:r>
            <a:r>
              <a:rPr lang="es-CO" i="1" dirty="0" err="1"/>
              <a:t>Pair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2187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Cable coaxial 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16</a:t>
            </a:fld>
            <a:endParaRPr lang="es-CO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238" y="3252192"/>
            <a:ext cx="6847619" cy="2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96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Lecturas</a:t>
            </a:r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1037713"/>
              </p:ext>
            </p:extLst>
          </p:nvPr>
        </p:nvGraphicFramePr>
        <p:xfrm>
          <a:off x="1069975" y="2398436"/>
          <a:ext cx="10058400" cy="34940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38939">
                  <a:extLst>
                    <a:ext uri="{9D8B030D-6E8A-4147-A177-3AD203B41FA5}">
                      <a16:colId xmlns:a16="http://schemas.microsoft.com/office/drawing/2014/main" val="1869336091"/>
                    </a:ext>
                  </a:extLst>
                </a:gridCol>
                <a:gridCol w="5119461">
                  <a:extLst>
                    <a:ext uri="{9D8B030D-6E8A-4147-A177-3AD203B41FA5}">
                      <a16:colId xmlns:a16="http://schemas.microsoft.com/office/drawing/2014/main" val="1297609366"/>
                    </a:ext>
                  </a:extLst>
                </a:gridCol>
              </a:tblGrid>
              <a:tr h="427326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 dirty="0">
                          <a:effectLst/>
                        </a:rPr>
                        <a:t>Material utilizado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497" marR="7497" marT="74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u="none" strike="noStrike" dirty="0">
                          <a:effectLst/>
                        </a:rPr>
                        <a:t>1. Arboleda, L. (2012). Programación en Red con Java. </a:t>
                      </a:r>
                      <a:endParaRPr lang="es-MX" sz="14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497" marR="7497" marT="749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9038418"/>
                  </a:ext>
                </a:extLst>
              </a:tr>
              <a:tr h="427326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 dirty="0">
                          <a:effectLst/>
                        </a:rPr>
                        <a:t>2. Harold, E. (2004). Java </a:t>
                      </a:r>
                      <a:r>
                        <a:rPr lang="es-CO" sz="1400" u="none" strike="noStrike" dirty="0" err="1">
                          <a:effectLst/>
                        </a:rPr>
                        <a:t>network</a:t>
                      </a:r>
                      <a:r>
                        <a:rPr lang="es-CO" sz="1400" u="none" strike="noStrike" dirty="0">
                          <a:effectLst/>
                        </a:rPr>
                        <a:t> </a:t>
                      </a:r>
                      <a:r>
                        <a:rPr lang="es-CO" sz="1400" u="none" strike="noStrike" dirty="0" err="1">
                          <a:effectLst/>
                        </a:rPr>
                        <a:t>programming</a:t>
                      </a:r>
                      <a:r>
                        <a:rPr lang="es-CO" sz="1400" u="none" strike="noStrike" dirty="0">
                          <a:effectLst/>
                        </a:rPr>
                        <a:t>. " </a:t>
                      </a:r>
                      <a:r>
                        <a:rPr lang="es-CO" sz="1400" u="none" strike="noStrike" dirty="0" err="1">
                          <a:effectLst/>
                        </a:rPr>
                        <a:t>O'Reilly</a:t>
                      </a:r>
                      <a:r>
                        <a:rPr lang="es-CO" sz="1400" u="none" strike="noStrike" dirty="0">
                          <a:effectLst/>
                        </a:rPr>
                        <a:t> Media, Inc.".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497" marR="7497" marT="749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57717239"/>
                  </a:ext>
                </a:extLst>
              </a:tr>
              <a:tr h="427326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u="none" strike="noStrike" dirty="0">
                          <a:effectLst/>
                        </a:rPr>
                        <a:t>3. </a:t>
                      </a:r>
                      <a:r>
                        <a:rPr lang="es-MX" sz="1400" u="none" strike="noStrike" dirty="0" err="1">
                          <a:effectLst/>
                        </a:rPr>
                        <a:t>Tanenbaum</a:t>
                      </a:r>
                      <a:r>
                        <a:rPr lang="es-MX" sz="1400" u="none" strike="noStrike" dirty="0">
                          <a:effectLst/>
                        </a:rPr>
                        <a:t>, A. S. (2003). Redes de computadoras. Pearson educación.</a:t>
                      </a:r>
                      <a:endParaRPr lang="es-MX" sz="14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497" marR="7497" marT="749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53287108"/>
                  </a:ext>
                </a:extLst>
              </a:tr>
              <a:tr h="217411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497" marR="7497" marT="749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96604994"/>
                  </a:ext>
                </a:extLst>
              </a:tr>
              <a:tr h="217411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497" marR="7497" marT="749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691201"/>
                  </a:ext>
                </a:extLst>
              </a:tr>
              <a:tr h="42732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 dirty="0">
                          <a:effectLst/>
                        </a:rPr>
                        <a:t>Actividades DESPUÉS clase -  jueves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497" marR="7497" marT="74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A2. </a:t>
                      </a:r>
                      <a:r>
                        <a:rPr lang="es-MX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 libro 3 leer la sección 2.2.4,</a:t>
                      </a:r>
                      <a:r>
                        <a:rPr lang="es-MX" sz="140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2.2.5 y </a:t>
                      </a:r>
                      <a:r>
                        <a:rPr lang="es-MX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2.3</a:t>
                      </a:r>
                      <a:endParaRPr lang="es-CO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97" marR="7497" marT="749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85538110"/>
                  </a:ext>
                </a:extLst>
              </a:tr>
              <a:tr h="427326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MX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97" marR="7497" marT="749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141940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497" marR="7497" marT="749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90375216"/>
                  </a:ext>
                </a:extLst>
              </a:tr>
              <a:tr h="206469">
                <a:tc rowSpan="4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u="none" strike="noStrike" dirty="0">
                          <a:effectLst/>
                        </a:rPr>
                        <a:t>Actividades DESPUÉS clase - viernes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  <a:p>
                      <a:pPr algn="ctr" fontAlgn="ctr"/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497" marR="7497" marT="74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873964"/>
                  </a:ext>
                </a:extLst>
              </a:tr>
              <a:tr h="217411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u="none" strike="noStrike" dirty="0" smtClean="0">
                          <a:effectLst/>
                        </a:rPr>
                        <a:t>A1. Leer del libro 1 las páginas 93-107</a:t>
                      </a:r>
                      <a:endParaRPr lang="es-MX" sz="14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497" marR="7497" marT="749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03325261"/>
                  </a:ext>
                </a:extLst>
              </a:tr>
              <a:tr h="217411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CO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97" marR="7497" marT="749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52333118"/>
                  </a:ext>
                </a:extLst>
              </a:tr>
              <a:tr h="217411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497" marR="7497" marT="749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4214324"/>
                  </a:ext>
                </a:extLst>
              </a:tr>
            </a:tbl>
          </a:graphicData>
        </a:graphic>
      </p:graphicFrame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17</a:t>
            </a:fld>
            <a:endParaRPr lang="es-CO"/>
          </a:p>
        </p:txBody>
      </p:sp>
      <p:pic>
        <p:nvPicPr>
          <p:cNvPr id="6" name="Picture 2" descr="Resultado de imagen para icesi a otro nivel">
            <a:extLst>
              <a:ext uri="{FF2B5EF4-FFF2-40B4-BE49-F238E27FC236}">
                <a16:creationId xmlns:a16="http://schemas.microsoft.com/office/drawing/2014/main" id="{D7F490AC-5003-4CAB-99EE-50151E9B8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1436"/>
            <a:ext cx="24366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5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D14CA-E3AF-4B30-96FC-2AA9FCD07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Bibliografía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3342C9-5EBD-4F39-A3B3-D54429BF6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2</a:t>
            </a:fld>
            <a:endParaRPr lang="es-C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8D8DEF-F408-496B-AB25-B605DA9B8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52" y="2093975"/>
            <a:ext cx="2765976" cy="35730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B6C592-A4FB-4E95-8360-68412973F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039" y="2093974"/>
            <a:ext cx="2746807" cy="3573047"/>
          </a:xfrm>
          <a:prstGeom prst="rect">
            <a:avLst/>
          </a:prstGeom>
        </p:spPr>
      </p:pic>
      <p:pic>
        <p:nvPicPr>
          <p:cNvPr id="3074" name="Picture 2" descr="Java network programming">
            <a:extLst>
              <a:ext uri="{FF2B5EF4-FFF2-40B4-BE49-F238E27FC236}">
                <a16:creationId xmlns:a16="http://schemas.microsoft.com/office/drawing/2014/main" id="{6AF1C95D-F84F-4FEA-A0AB-07CC6FE90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93974"/>
            <a:ext cx="2746807" cy="361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eveloping Java web services">
            <a:extLst>
              <a:ext uri="{FF2B5EF4-FFF2-40B4-BE49-F238E27FC236}">
                <a16:creationId xmlns:a16="http://schemas.microsoft.com/office/drawing/2014/main" id="{77AB0B8F-1AC6-4704-B9C8-DBBE896FF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914" y="2093974"/>
            <a:ext cx="2908294" cy="357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sultado de imagen para icesi a otro nive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2200"/>
            <a:ext cx="24366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210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Competencias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MX" dirty="0"/>
              <a:t>Explicar cliente/servidor</a:t>
            </a:r>
          </a:p>
          <a:p>
            <a:pPr lvl="1"/>
            <a:r>
              <a:rPr lang="es-MX" dirty="0"/>
              <a:t>¿Qué es?</a:t>
            </a:r>
          </a:p>
          <a:p>
            <a:pPr lvl="1"/>
            <a:r>
              <a:rPr lang="es-MX" dirty="0"/>
              <a:t>¿Cuáles son los componentes básicos?</a:t>
            </a:r>
          </a:p>
          <a:p>
            <a:pPr lvl="1"/>
            <a:r>
              <a:rPr lang="es-MX" dirty="0"/>
              <a:t>Tipos de … Cliente/Servidor</a:t>
            </a:r>
          </a:p>
          <a:p>
            <a:pPr lvl="1"/>
            <a:r>
              <a:rPr lang="es-MX" dirty="0"/>
              <a:t>¿Cuáles son los mecanismos involucrados en una comunicación entre cliente/servidor?</a:t>
            </a:r>
          </a:p>
          <a:p>
            <a:r>
              <a:rPr lang="es-MX" dirty="0"/>
              <a:t>Explicar el uso de puertos y sockets.</a:t>
            </a:r>
          </a:p>
          <a:p>
            <a:pPr lvl="1"/>
            <a:r>
              <a:rPr lang="es-MX" dirty="0"/>
              <a:t>Defina puerto y explique la asignación universal y dinámica.</a:t>
            </a:r>
          </a:p>
          <a:p>
            <a:pPr lvl="1"/>
            <a:r>
              <a:rPr lang="es-MX" dirty="0"/>
              <a:t>Defina socket, ¿Qué elementos debe especificar una aplicación para crear un socket</a:t>
            </a:r>
            <a:r>
              <a:rPr lang="es-MX" dirty="0" smtClean="0"/>
              <a:t>?</a:t>
            </a:r>
          </a:p>
          <a:p>
            <a:r>
              <a:rPr lang="es-MX" dirty="0" smtClean="0"/>
              <a:t>Defina que debe hacer un componte servidor y uno de cliente (viernes).</a:t>
            </a:r>
            <a:endParaRPr lang="es-MX" dirty="0"/>
          </a:p>
          <a:p>
            <a:r>
              <a:rPr lang="es-MX" dirty="0"/>
              <a:t>Aplicar los métodos de Java para la comunicación entre un cliente  (jueves y viernes)</a:t>
            </a:r>
          </a:p>
          <a:p>
            <a:pPr lvl="1"/>
            <a:r>
              <a:rPr lang="es-MX" dirty="0"/>
              <a:t>Socket (cliente/servidor), </a:t>
            </a:r>
            <a:r>
              <a:rPr lang="es-MX" dirty="0" err="1"/>
              <a:t>Streams</a:t>
            </a:r>
            <a:r>
              <a:rPr lang="es-MX" dirty="0"/>
              <a:t> (flujos), </a:t>
            </a:r>
            <a:r>
              <a:rPr lang="es-MX" dirty="0" smtClean="0"/>
              <a:t>Buffer</a:t>
            </a:r>
          </a:p>
          <a:p>
            <a:r>
              <a:rPr lang="es-MX" dirty="0" smtClean="0"/>
              <a:t>Identificar </a:t>
            </a:r>
            <a:r>
              <a:rPr lang="es-MX" dirty="0"/>
              <a:t>los componentes de acceso al medio alambrado (viernes</a:t>
            </a:r>
            <a:r>
              <a:rPr lang="es-MX" dirty="0" smtClean="0"/>
              <a:t>)</a:t>
            </a:r>
          </a:p>
          <a:p>
            <a:pPr lvl="1"/>
            <a:r>
              <a:rPr lang="es-MX" dirty="0" smtClean="0"/>
              <a:t>Describa los medios de transmisión </a:t>
            </a:r>
            <a:r>
              <a:rPr lang="es-MX" dirty="0" smtClean="0"/>
              <a:t>guiados. Enuncia los tipos de enlaces. 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3</a:t>
            </a:fld>
            <a:endParaRPr lang="es-CO"/>
          </a:p>
        </p:txBody>
      </p:sp>
      <p:pic>
        <p:nvPicPr>
          <p:cNvPr id="5" name="Picture 2" descr="Resultado de imagen para icesi a otro nivel">
            <a:extLst>
              <a:ext uri="{FF2B5EF4-FFF2-40B4-BE49-F238E27FC236}">
                <a16:creationId xmlns:a16="http://schemas.microsoft.com/office/drawing/2014/main" id="{D7F490AC-5003-4CAB-99EE-50151E9B8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1436"/>
            <a:ext cx="24366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144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38081D-050C-46D5-B21F-4FD567DF5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4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662F35D-38DB-40AA-BF46-D236719BCD36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latin typeface="Berlin Sans FB Demi" panose="020E0802020502020306" pitchFamily="34" charset="0"/>
              </a:rPr>
              <a:t>Aplicación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web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CDF66C1A-317F-4361-8ADD-B01D2E71A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4790" y="1560352"/>
            <a:ext cx="6568580" cy="4874004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s-CO" sz="3500" b="1" dirty="0" err="1">
                <a:latin typeface="Berlin Sans FB Demi" panose="020E0802020502020306" pitchFamily="34" charset="0"/>
              </a:rPr>
              <a:t>Frontend</a:t>
            </a:r>
            <a:endParaRPr lang="es-CO" sz="3500" b="1" dirty="0">
              <a:latin typeface="Berlin Sans FB Demi" panose="020E0802020502020306" pitchFamily="34" charset="0"/>
            </a:endParaRPr>
          </a:p>
          <a:p>
            <a:pPr lvl="1" algn="just"/>
            <a:r>
              <a:rPr lang="es-CO" sz="3100" b="1" dirty="0">
                <a:latin typeface="Berlin Sans FB Demi" panose="020E0802020502020306" pitchFamily="34" charset="0"/>
              </a:rPr>
              <a:t>Imágenes</a:t>
            </a:r>
          </a:p>
          <a:p>
            <a:pPr lvl="1" algn="just"/>
            <a:r>
              <a:rPr lang="es-CO" sz="3100" b="1" dirty="0">
                <a:latin typeface="Berlin Sans FB Demi" panose="020E0802020502020306" pitchFamily="34" charset="0"/>
              </a:rPr>
              <a:t>Lenguaje para estilos de la página CSS.</a:t>
            </a:r>
          </a:p>
          <a:p>
            <a:pPr lvl="1" algn="just"/>
            <a:r>
              <a:rPr lang="es-CO" sz="3100" b="1" dirty="0">
                <a:latin typeface="Berlin Sans FB Demi" panose="020E0802020502020306" pitchFamily="34" charset="0"/>
              </a:rPr>
              <a:t>HTML.</a:t>
            </a:r>
          </a:p>
          <a:p>
            <a:pPr lvl="1" algn="just"/>
            <a:r>
              <a:rPr lang="es-CO" sz="3100" b="1" dirty="0" err="1">
                <a:latin typeface="Berlin Sans FB Demi" panose="020E0802020502020306" pitchFamily="34" charset="0"/>
              </a:rPr>
              <a:t>Javascript</a:t>
            </a:r>
            <a:r>
              <a:rPr lang="es-CO" sz="3100" b="1" dirty="0">
                <a:latin typeface="Berlin Sans FB Demi" panose="020E0802020502020306" pitchFamily="34" charset="0"/>
              </a:rPr>
              <a:t>, es un lenguaje que se ejecuta en el navegador web.</a:t>
            </a:r>
          </a:p>
          <a:p>
            <a:pPr algn="just"/>
            <a:r>
              <a:rPr lang="es-CO" sz="3500" b="1" dirty="0" err="1">
                <a:latin typeface="Berlin Sans FB Demi" panose="020E0802020502020306" pitchFamily="34" charset="0"/>
              </a:rPr>
              <a:t>Backend</a:t>
            </a:r>
            <a:endParaRPr lang="es-CO" sz="3500" b="1" dirty="0">
              <a:latin typeface="Berlin Sans FB Demi" panose="020E0802020502020306" pitchFamily="34" charset="0"/>
            </a:endParaRPr>
          </a:p>
          <a:p>
            <a:pPr lvl="1" algn="just"/>
            <a:r>
              <a:rPr lang="es-CO" sz="3100" b="1" dirty="0">
                <a:latin typeface="Berlin Sans FB Demi" panose="020E0802020502020306" pitchFamily="34" charset="0"/>
              </a:rPr>
              <a:t>La lógica del negocio, base de datos.</a:t>
            </a:r>
          </a:p>
          <a:p>
            <a:pPr lvl="1" algn="just"/>
            <a:r>
              <a:rPr lang="es-CO" sz="3100" b="1" dirty="0">
                <a:latin typeface="Berlin Sans FB Demi" panose="020E0802020502020306" pitchFamily="34" charset="0"/>
              </a:rPr>
              <a:t>Lenguajes más especializados, por ejemplo, C#, Python y Java. Estos se ejecutan en el servidor.</a:t>
            </a:r>
          </a:p>
          <a:p>
            <a:pPr lvl="1" algn="just"/>
            <a:r>
              <a:rPr lang="es-CO" sz="3100" b="1" dirty="0">
                <a:latin typeface="Berlin Sans FB Demi" panose="020E0802020502020306" pitchFamily="34" charset="0"/>
              </a:rPr>
              <a:t>Servidores e infraestructura que soporta la aplicación web.</a:t>
            </a:r>
          </a:p>
          <a:p>
            <a:pPr lvl="1" algn="just"/>
            <a:endParaRPr lang="es-CO" sz="3100" b="1" dirty="0">
              <a:latin typeface="Berlin Sans FB Demi" panose="020E0802020502020306" pitchFamily="34" charset="0"/>
            </a:endParaRPr>
          </a:p>
          <a:p>
            <a:pPr lvl="1" algn="just"/>
            <a:endParaRPr lang="es-CO" sz="31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12290" name="Picture 2" descr="Resultado de imagen para frontend backend web">
            <a:extLst>
              <a:ext uri="{FF2B5EF4-FFF2-40B4-BE49-F238E27FC236}">
                <a16:creationId xmlns:a16="http://schemas.microsoft.com/office/drawing/2014/main" id="{EEAC9795-2247-46A9-B4AE-760E02FDD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67" y="1111661"/>
            <a:ext cx="5161123" cy="516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esultado de imagen para icesi a otro nivel">
            <a:extLst>
              <a:ext uri="{FF2B5EF4-FFF2-40B4-BE49-F238E27FC236}">
                <a16:creationId xmlns:a16="http://schemas.microsoft.com/office/drawing/2014/main" id="{F7CBAE0D-CE48-4A85-81E3-96FD1C52E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2200"/>
            <a:ext cx="24366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321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38081D-050C-46D5-B21F-4FD567DF5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5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662F35D-38DB-40AA-BF46-D236719BCD36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Aplicación web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13316" name="Picture 4" descr="Resultado de imagen para frontend backend web">
            <a:extLst>
              <a:ext uri="{FF2B5EF4-FFF2-40B4-BE49-F238E27FC236}">
                <a16:creationId xmlns:a16="http://schemas.microsoft.com/office/drawing/2014/main" id="{F389802A-FA27-412C-B6C7-5F7938F1C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720" y="1753141"/>
            <a:ext cx="8597344" cy="351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8A21818-41C2-42AE-B2E1-DA28FC654806}"/>
              </a:ext>
            </a:extLst>
          </p:cNvPr>
          <p:cNvSpPr txBox="1"/>
          <p:nvPr/>
        </p:nvSpPr>
        <p:spPr>
          <a:xfrm>
            <a:off x="6627302" y="3138229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C00000"/>
                </a:solidFill>
              </a:rPr>
              <a:t>SQL</a:t>
            </a:r>
          </a:p>
        </p:txBody>
      </p:sp>
      <p:pic>
        <p:nvPicPr>
          <p:cNvPr id="7" name="Picture 2" descr="Resultado de imagen para icesi a otro nivel">
            <a:extLst>
              <a:ext uri="{FF2B5EF4-FFF2-40B4-BE49-F238E27FC236}">
                <a16:creationId xmlns:a16="http://schemas.microsoft.com/office/drawing/2014/main" id="{B9C8B905-969E-4C16-89F3-6DAC2B74A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2200"/>
            <a:ext cx="24366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262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7E360-8E53-4F03-B9A6-A232034C2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6</a:t>
            </a:fld>
            <a:endParaRPr lang="es-C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B0EEF4-400C-491E-B828-79CD8122C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681" y="1606549"/>
            <a:ext cx="7702637" cy="4666235"/>
          </a:xfrm>
          <a:prstGeom prst="rect">
            <a:avLst/>
          </a:prstGeom>
        </p:spPr>
      </p:pic>
      <p:pic>
        <p:nvPicPr>
          <p:cNvPr id="6" name="Picture 2" descr="Resultado de imagen para icesi a otro nivel">
            <a:extLst>
              <a:ext uri="{FF2B5EF4-FFF2-40B4-BE49-F238E27FC236}">
                <a16:creationId xmlns:a16="http://schemas.microsoft.com/office/drawing/2014/main" id="{B6EFB60A-0855-40E4-869A-CE9BF7D54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2200"/>
            <a:ext cx="24366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415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D712F-4BD2-4B3C-9D96-11D8E1224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Componentes básicos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DD362-EFB0-4756-BD4D-C9D60CBEF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Presentación</a:t>
            </a:r>
          </a:p>
          <a:p>
            <a:r>
              <a:rPr lang="es-CO" dirty="0"/>
              <a:t>Procesamiento </a:t>
            </a:r>
          </a:p>
          <a:p>
            <a:r>
              <a:rPr lang="es-CO" dirty="0"/>
              <a:t>Datos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7CE36-25C2-46B2-A7D1-351D6F178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7</a:t>
            </a:fld>
            <a:endParaRPr lang="es-CO"/>
          </a:p>
        </p:txBody>
      </p:sp>
      <p:pic>
        <p:nvPicPr>
          <p:cNvPr id="5" name="Picture 2" descr="Resultado de imagen para icesi a otro nivel">
            <a:extLst>
              <a:ext uri="{FF2B5EF4-FFF2-40B4-BE49-F238E27FC236}">
                <a16:creationId xmlns:a16="http://schemas.microsoft.com/office/drawing/2014/main" id="{0B33ADE1-1744-4465-B420-486FEB1B1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2200"/>
            <a:ext cx="24366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564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8F650-4736-4B57-B5A5-76E6B687D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Tipos de arquitectura cliente/servidor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B2D88-3ADB-4F7C-AD14-E4D047838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O" b="1" dirty="0"/>
              <a:t>Arquitectura de dos niveles</a:t>
            </a:r>
          </a:p>
          <a:p>
            <a:pPr lvl="0"/>
            <a:r>
              <a:rPr lang="es-CO" dirty="0"/>
              <a:t>Código cliente de la aplicación</a:t>
            </a:r>
          </a:p>
          <a:p>
            <a:pPr lvl="0"/>
            <a:r>
              <a:rPr lang="es-CO" dirty="0"/>
              <a:t>Servidor de base de datos</a:t>
            </a:r>
          </a:p>
          <a:p>
            <a:pPr marL="0" indent="0">
              <a:buNone/>
            </a:pPr>
            <a:r>
              <a:rPr lang="es-CO" b="1" dirty="0"/>
              <a:t>Arquitectura de tres niveles</a:t>
            </a:r>
          </a:p>
          <a:p>
            <a:pPr lvl="0"/>
            <a:r>
              <a:rPr lang="es-CO" dirty="0"/>
              <a:t>La capa de presentación</a:t>
            </a:r>
          </a:p>
          <a:p>
            <a:pPr lvl="0"/>
            <a:r>
              <a:rPr lang="es-CO" dirty="0"/>
              <a:t>La capa de funcionalidad</a:t>
            </a:r>
          </a:p>
          <a:p>
            <a:pPr lvl="0"/>
            <a:r>
              <a:rPr lang="es-CO" dirty="0"/>
              <a:t>La capa de lógica de los datos</a:t>
            </a:r>
          </a:p>
          <a:p>
            <a:pPr marL="0" indent="0">
              <a:buNone/>
            </a:pPr>
            <a:r>
              <a:rPr lang="es-CO" b="1" dirty="0"/>
              <a:t>Arquitectura de N-Niveles</a:t>
            </a:r>
          </a:p>
          <a:p>
            <a:r>
              <a:rPr lang="es-CO" dirty="0"/>
              <a:t>Escalar vertical / horizontal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D8390-68A0-454A-9713-2C2002A14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8</a:t>
            </a:fld>
            <a:endParaRPr lang="es-CO"/>
          </a:p>
        </p:txBody>
      </p:sp>
      <p:pic>
        <p:nvPicPr>
          <p:cNvPr id="5" name="Picture 2" descr="Resultado de imagen para icesi a otro nivel">
            <a:extLst>
              <a:ext uri="{FF2B5EF4-FFF2-40B4-BE49-F238E27FC236}">
                <a16:creationId xmlns:a16="http://schemas.microsoft.com/office/drawing/2014/main" id="{16B95C6D-AE70-44A8-A3CB-9F5D16CE6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2200"/>
            <a:ext cx="24366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scalabilidad horizontal">
            <a:extLst>
              <a:ext uri="{FF2B5EF4-FFF2-40B4-BE49-F238E27FC236}">
                <a16:creationId xmlns:a16="http://schemas.microsoft.com/office/drawing/2014/main" id="{77D8288D-D397-4503-82D7-0E3F85ED6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146804"/>
            <a:ext cx="4347905" cy="181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136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7D685-0383-4CDF-9FD4-967B78CE0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Puerto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53320-D7BB-4DCE-B2D1-BF33AA0B3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Cantidad de puertos 65.536, de este total hay 1024 reservados</a:t>
            </a:r>
            <a:r>
              <a:rPr lang="es-CO" dirty="0">
                <a:hlinkClick r:id="rId2"/>
              </a:rPr>
              <a:t>.</a:t>
            </a:r>
          </a:p>
          <a:p>
            <a:r>
              <a:rPr lang="es-CO" dirty="0">
                <a:hlinkClick r:id="rId2"/>
              </a:rPr>
              <a:t>https://es.wikipedia.org/wiki/Anexo:N%C3%BAmeros_de_puertos_de_red</a:t>
            </a:r>
            <a:endParaRPr lang="es-C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646C3-E13F-418F-92F3-14B92E12D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9</a:t>
            </a:fld>
            <a:endParaRPr lang="es-C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C4800F-D23E-4806-A1E2-CAB0DD335F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65665"/>
            <a:ext cx="4745391" cy="35590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8686AD-AA8B-4586-9ABA-7395EC6FF4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71" y="2965664"/>
            <a:ext cx="4745392" cy="3559044"/>
          </a:xfrm>
          <a:prstGeom prst="rect">
            <a:avLst/>
          </a:prstGeom>
        </p:spPr>
      </p:pic>
      <p:pic>
        <p:nvPicPr>
          <p:cNvPr id="9" name="Picture 2" descr="Resultado de imagen para icesi a otro nivel">
            <a:extLst>
              <a:ext uri="{FF2B5EF4-FFF2-40B4-BE49-F238E27FC236}">
                <a16:creationId xmlns:a16="http://schemas.microsoft.com/office/drawing/2014/main" id="{327DA5CE-23DD-4C53-8C34-8484E8B0B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2200"/>
            <a:ext cx="24366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0112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po de madera">
  <a:themeElements>
    <a:clrScheme name="Tipo de mader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Tipo de madera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ipo de madera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TM03090434[[fn=Madera]]</Template>
  <TotalTime>3929</TotalTime>
  <Words>698</Words>
  <Application>Microsoft Office PowerPoint</Application>
  <PresentationFormat>Panorámica</PresentationFormat>
  <Paragraphs>105</Paragraphs>
  <Slides>17</Slides>
  <Notes>2</Notes>
  <HiddenSlides>0</HiddenSlides>
  <MMClips>0</MMClips>
  <ScaleCrop>false</ScaleCrop>
  <HeadingPairs>
    <vt:vector size="8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6" baseType="lpstr">
      <vt:lpstr>Arial</vt:lpstr>
      <vt:lpstr>Berlin Sans FB Demi</vt:lpstr>
      <vt:lpstr>Calibri</vt:lpstr>
      <vt:lpstr>Century Gothic</vt:lpstr>
      <vt:lpstr>Rockwell</vt:lpstr>
      <vt:lpstr>Rockwell Condensed</vt:lpstr>
      <vt:lpstr>Wingdings</vt:lpstr>
      <vt:lpstr>Tipo de madera</vt:lpstr>
      <vt:lpstr>Imagen de mapa de bits</vt:lpstr>
      <vt:lpstr>Redes de computadores y laboratorio</vt:lpstr>
      <vt:lpstr>Bibliografía</vt:lpstr>
      <vt:lpstr>Competencias</vt:lpstr>
      <vt:lpstr>Presentación de PowerPoint</vt:lpstr>
      <vt:lpstr>Presentación de PowerPoint</vt:lpstr>
      <vt:lpstr>Presentación de PowerPoint</vt:lpstr>
      <vt:lpstr>Componentes básicos</vt:lpstr>
      <vt:lpstr>Tipos de arquitectura cliente/servidor</vt:lpstr>
      <vt:lpstr>Puerto</vt:lpstr>
      <vt:lpstr>Socket</vt:lpstr>
      <vt:lpstr>Servidor/cliente</vt:lpstr>
      <vt:lpstr>Presentación de PowerPoint</vt:lpstr>
      <vt:lpstr>Capa física</vt:lpstr>
      <vt:lpstr>Medios magnéticos</vt:lpstr>
      <vt:lpstr>Tipos de enlaces – medio alambrado </vt:lpstr>
      <vt:lpstr>Cable coaxial </vt:lpstr>
      <vt:lpstr>Lecturas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y visualización de conjuntos de datos</dc:title>
  <dc:creator>Christian Urcuqui</dc:creator>
  <cp:lastModifiedBy>Christian Urcuqui</cp:lastModifiedBy>
  <cp:revision>433</cp:revision>
  <dcterms:created xsi:type="dcterms:W3CDTF">2018-02-26T14:13:15Z</dcterms:created>
  <dcterms:modified xsi:type="dcterms:W3CDTF">2018-08-24T23:24:02Z</dcterms:modified>
</cp:coreProperties>
</file>